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3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0AF6C9-A3E3-E846-BB8D-B6DBC1695952}">
          <p14:sldIdLst>
            <p14:sldId id="257"/>
          </p14:sldIdLst>
        </p14:section>
        <p14:section name="Untitled Section" id="{A57594D8-5479-F247-AE37-7FF3EBAA3884}">
          <p14:sldIdLst>
            <p14:sldId id="262"/>
            <p14:sldId id="263"/>
            <p14:sldId id="264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F3"/>
    <a:srgbClr val="159CEF"/>
    <a:srgbClr val="139CD3"/>
    <a:srgbClr val="009BD2"/>
    <a:srgbClr val="1497E7"/>
    <a:srgbClr val="4AAFF4"/>
    <a:srgbClr val="139FED"/>
    <a:srgbClr val="F59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88007" autoAdjust="0"/>
  </p:normalViewPr>
  <p:slideViewPr>
    <p:cSldViewPr snapToGrid="0" snapToObjects="1">
      <p:cViewPr varScale="1">
        <p:scale>
          <a:sx n="78" d="100"/>
          <a:sy n="78" d="100"/>
        </p:scale>
        <p:origin x="8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3D95-9FC7-6F4B-A9AC-19FEC58BE253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6948-CB04-4344-B0FA-B2789B741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8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8860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title page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SOCCOM </a:t>
            </a:r>
            <a:r>
              <a:rPr lang="en-US" baseline="0" dirty="0" err="1" smtClean="0"/>
              <a:t>Viz</a:t>
            </a:r>
            <a:endParaRPr lang="en-US" baseline="0" dirty="0" smtClean="0"/>
          </a:p>
          <a:p>
            <a:r>
              <a:rPr lang="en-US" baseline="0" dirty="0" smtClean="0"/>
              <a:t>Visualizing Data of the Southern Ocean</a:t>
            </a:r>
          </a:p>
          <a:p>
            <a:r>
              <a:rPr lang="en-US" baseline="0" dirty="0" smtClean="0"/>
              <a:t>June 2016</a:t>
            </a:r>
          </a:p>
          <a:p>
            <a:r>
              <a:rPr lang="en-US" baseline="0" dirty="0" smtClean="0"/>
              <a:t>Climate Central SOCCOM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add a picture of the data?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6948-CB04-4344-B0FA-B2789B741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5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through the parameters/ good hints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stack v no data stack (add examples)</a:t>
            </a:r>
          </a:p>
          <a:p>
            <a:endParaRPr lang="en-US" baseline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soccom.princeton.edu</a:t>
            </a:r>
            <a:r>
              <a:rPr lang="en-US" dirty="0" smtClean="0"/>
              <a:t>/</a:t>
            </a:r>
            <a:r>
              <a:rPr lang="en-US" dirty="0" err="1" smtClean="0"/>
              <a:t>soccomviz.php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Plot v text file</a:t>
            </a:r>
          </a:p>
          <a:p>
            <a:r>
              <a:rPr lang="en-US" dirty="0" smtClean="0"/>
              <a:t>Raw data v adjusted</a:t>
            </a:r>
          </a:p>
          <a:p>
            <a:r>
              <a:rPr lang="en-US" dirty="0" smtClean="0"/>
              <a:t>	adjusts for uncertainties and</a:t>
            </a:r>
            <a:r>
              <a:rPr lang="en-US" baseline="0" dirty="0" smtClean="0"/>
              <a:t> mechanical errors</a:t>
            </a:r>
            <a:endParaRPr lang="en-US" dirty="0" smtClean="0"/>
          </a:p>
          <a:p>
            <a:r>
              <a:rPr lang="en-US" dirty="0" smtClean="0"/>
              <a:t>Data quality</a:t>
            </a:r>
          </a:p>
          <a:p>
            <a:r>
              <a:rPr lang="en-US" dirty="0" smtClean="0"/>
              <a:t>	using all the data or only the best fitting 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dates?</a:t>
            </a:r>
          </a:p>
          <a:p>
            <a:r>
              <a:rPr lang="en-US" baseline="0" dirty="0" smtClean="0"/>
              <a:t>	use if you want to track a specific year or time period</a:t>
            </a:r>
          </a:p>
          <a:p>
            <a:r>
              <a:rPr lang="en-US" baseline="0" dirty="0" smtClean="0"/>
              <a:t>Float options</a:t>
            </a:r>
          </a:p>
          <a:p>
            <a:r>
              <a:rPr lang="en-US" baseline="0" dirty="0" smtClean="0"/>
              <a:t>	make sure the float(s) chosen have the data you are looking for </a:t>
            </a:r>
          </a:p>
          <a:p>
            <a:r>
              <a:rPr lang="en-US" baseline="0" dirty="0" smtClean="0"/>
              <a:t>XY choices</a:t>
            </a:r>
          </a:p>
          <a:p>
            <a:r>
              <a:rPr lang="en-US" baseline="0" dirty="0" smtClean="0"/>
              <a:t>	create projections of data you want</a:t>
            </a:r>
          </a:p>
          <a:p>
            <a:r>
              <a:rPr lang="en-US" baseline="0" dirty="0" err="1" smtClean="0"/>
              <a:t>Autoscale</a:t>
            </a:r>
            <a:endParaRPr lang="en-US" baseline="0" dirty="0" smtClean="0"/>
          </a:p>
          <a:p>
            <a:r>
              <a:rPr lang="en-US" baseline="0" dirty="0" smtClean="0"/>
              <a:t>Y stack</a:t>
            </a:r>
          </a:p>
          <a:p>
            <a:r>
              <a:rPr lang="en-US" baseline="0" dirty="0" smtClean="0"/>
              <a:t>	multiple graphs or one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6948-CB04-4344-B0FA-B2789B7412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Carbon sink:</a:t>
            </a:r>
            <a:r>
              <a:rPr lang="en-US" baseline="0" dirty="0" smtClean="0"/>
              <a:t> absorbs most of the world’s CO2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Explains the world around us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 with already made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6948-CB04-4344-B0FA-B2789B741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6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</a:t>
            </a:r>
          </a:p>
          <a:p>
            <a:r>
              <a:rPr lang="en-US" dirty="0" smtClean="0"/>
              <a:t>More good tips and</a:t>
            </a:r>
            <a:r>
              <a:rPr lang="en-US" baseline="0" dirty="0" smtClean="0"/>
              <a:t> chart of what to use when you need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want…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Seawater concentration data</a:t>
            </a:r>
          </a:p>
          <a:p>
            <a:r>
              <a:rPr lang="en-US" baseline="0" dirty="0" smtClean="0"/>
              <a:t>	Nitrate</a:t>
            </a:r>
          </a:p>
          <a:p>
            <a:r>
              <a:rPr lang="en-US" baseline="0" dirty="0" smtClean="0"/>
              <a:t>	Salinity</a:t>
            </a:r>
          </a:p>
          <a:p>
            <a:r>
              <a:rPr lang="en-US" baseline="0" dirty="0" smtClean="0"/>
              <a:t>	Oxygen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OxygenSat</a:t>
            </a:r>
            <a:endParaRPr lang="en-US" baseline="0" dirty="0" smtClean="0"/>
          </a:p>
          <a:p>
            <a:r>
              <a:rPr lang="en-US" baseline="0" dirty="0" smtClean="0"/>
              <a:t>Plant Matter</a:t>
            </a:r>
          </a:p>
          <a:p>
            <a:r>
              <a:rPr lang="en-US" baseline="0" dirty="0" smtClean="0"/>
              <a:t>	Chlorophyll </a:t>
            </a:r>
          </a:p>
          <a:p>
            <a:r>
              <a:rPr lang="en-US" baseline="0" dirty="0" smtClean="0"/>
              <a:t>	Back scatter</a:t>
            </a:r>
          </a:p>
          <a:p>
            <a:r>
              <a:rPr lang="en-US" baseline="0" dirty="0" smtClean="0"/>
              <a:t>	CDOM</a:t>
            </a:r>
          </a:p>
          <a:p>
            <a:r>
              <a:rPr lang="en-US" baseline="0" dirty="0" smtClean="0"/>
              <a:t>Properties</a:t>
            </a:r>
          </a:p>
          <a:p>
            <a:r>
              <a:rPr lang="en-US" baseline="0" dirty="0" smtClean="0"/>
              <a:t>	temperature</a:t>
            </a:r>
          </a:p>
          <a:p>
            <a:r>
              <a:rPr lang="en-US" baseline="0" dirty="0" smtClean="0"/>
              <a:t>	density</a:t>
            </a:r>
          </a:p>
          <a:p>
            <a:r>
              <a:rPr lang="en-US" baseline="0" dirty="0" smtClean="0"/>
              <a:t>	pH in situ</a:t>
            </a:r>
          </a:p>
          <a:p>
            <a:r>
              <a:rPr lang="en-US" baseline="0" dirty="0" smtClean="0"/>
              <a:t>	pH 25 C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Visualize with </a:t>
            </a:r>
          </a:p>
          <a:p>
            <a:r>
              <a:rPr lang="en-US" baseline="0" dirty="0" smtClean="0"/>
              <a:t>	depth</a:t>
            </a:r>
          </a:p>
          <a:p>
            <a:r>
              <a:rPr lang="en-US" baseline="0" dirty="0" smtClean="0"/>
              <a:t>	date</a:t>
            </a:r>
          </a:p>
          <a:p>
            <a:r>
              <a:rPr lang="en-US" baseline="0" dirty="0" smtClean="0"/>
              <a:t>	longitude/ latitude</a:t>
            </a:r>
          </a:p>
          <a:p>
            <a:r>
              <a:rPr lang="en-US" baseline="0" dirty="0" smtClean="0"/>
              <a:t>	* multiple parameters (example salinity v density)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6948-CB04-4344-B0FA-B2789B7412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0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Depth: </a:t>
            </a:r>
          </a:p>
          <a:p>
            <a:endParaRPr lang="en-US" dirty="0" smtClean="0"/>
          </a:p>
          <a:p>
            <a:r>
              <a:rPr lang="en-US" dirty="0" smtClean="0"/>
              <a:t>Add the graphs</a:t>
            </a:r>
          </a:p>
          <a:p>
            <a:endParaRPr lang="en-US" dirty="0" smtClean="0"/>
          </a:p>
          <a:p>
            <a:r>
              <a:rPr lang="en-US" dirty="0" smtClean="0"/>
              <a:t>Tips</a:t>
            </a:r>
          </a:p>
          <a:p>
            <a:r>
              <a:rPr lang="en-US" dirty="0" smtClean="0"/>
              <a:t>	use depth</a:t>
            </a:r>
            <a:r>
              <a:rPr lang="en-US" baseline="0" dirty="0" smtClean="0"/>
              <a:t> on the y axis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biogeochemistry and what does it tell us why do we care?</a:t>
            </a:r>
          </a:p>
          <a:p>
            <a:r>
              <a:rPr lang="en-US" baseline="0" dirty="0" smtClean="0"/>
              <a:t>	</a:t>
            </a:r>
          </a:p>
          <a:p>
            <a:r>
              <a:rPr lang="en-US" dirty="0" smtClean="0"/>
              <a:t>Depth graphs:</a:t>
            </a:r>
          </a:p>
          <a:p>
            <a:r>
              <a:rPr lang="en-US" dirty="0" smtClean="0"/>
              <a:t>Examples of nitrate, temp, chlorophyll, oxygen</a:t>
            </a:r>
          </a:p>
          <a:p>
            <a:r>
              <a:rPr lang="en-US" dirty="0" smtClean="0"/>
              <a:t>Temperature at increasing depths</a:t>
            </a:r>
          </a:p>
          <a:p>
            <a:r>
              <a:rPr lang="en-US" dirty="0" smtClean="0"/>
              <a:t>Oxygen at increasing depth</a:t>
            </a:r>
          </a:p>
          <a:p>
            <a:r>
              <a:rPr lang="en-US" dirty="0" smtClean="0"/>
              <a:t>Nitrate levels at increasing depth</a:t>
            </a:r>
          </a:p>
          <a:p>
            <a:r>
              <a:rPr lang="en-US" dirty="0" smtClean="0"/>
              <a:t>Chlorophyll levels at increasing depth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6948-CB04-4344-B0FA-B2789B7412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</a:p>
          <a:p>
            <a:r>
              <a:rPr lang="en-US" dirty="0" smtClean="0"/>
              <a:t>	add the graphs </a:t>
            </a:r>
          </a:p>
          <a:p>
            <a:endParaRPr lang="en-US" dirty="0" smtClean="0"/>
          </a:p>
          <a:p>
            <a:r>
              <a:rPr lang="en-US" dirty="0" smtClean="0"/>
              <a:t>Tips</a:t>
            </a:r>
          </a:p>
          <a:p>
            <a:r>
              <a:rPr lang="en-US" dirty="0" smtClean="0"/>
              <a:t>	use on</a:t>
            </a:r>
            <a:r>
              <a:rPr lang="en-US" baseline="0" dirty="0" smtClean="0"/>
              <a:t> x axis</a:t>
            </a:r>
          </a:p>
          <a:p>
            <a:r>
              <a:rPr lang="en-US" baseline="0" dirty="0" smtClean="0"/>
              <a:t>	try doing multiple years/multiple floats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Put location of floats on the map</a:t>
            </a:r>
          </a:p>
          <a:p>
            <a:endParaRPr lang="en-US" baseline="0" dirty="0" smtClean="0"/>
          </a:p>
          <a:p>
            <a:r>
              <a:rPr lang="en-US" dirty="0" smtClean="0"/>
              <a:t>Date graphs</a:t>
            </a:r>
          </a:p>
          <a:p>
            <a:r>
              <a:rPr lang="en-US" dirty="0" smtClean="0"/>
              <a:t>Use with density, temp, chlorophyll, backscatter</a:t>
            </a:r>
          </a:p>
          <a:p>
            <a:r>
              <a:rPr lang="en-US" dirty="0" smtClean="0"/>
              <a:t>Chlorophyll Levels over time</a:t>
            </a:r>
          </a:p>
          <a:p>
            <a:r>
              <a:rPr lang="en-US" dirty="0" smtClean="0"/>
              <a:t>Back Scatter over time</a:t>
            </a:r>
          </a:p>
          <a:p>
            <a:r>
              <a:rPr lang="en-US" dirty="0" smtClean="0"/>
              <a:t>Density over time (2)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6948-CB04-4344-B0FA-B2789B7412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2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(</a:t>
            </a:r>
            <a:r>
              <a:rPr lang="en-US" dirty="0" err="1" smtClean="0"/>
              <a:t>lon</a:t>
            </a:r>
            <a:r>
              <a:rPr lang="en-US" dirty="0" smtClean="0"/>
              <a:t>/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baseline="0" dirty="0" smtClean="0"/>
              <a:t> others)</a:t>
            </a:r>
          </a:p>
          <a:p>
            <a:r>
              <a:rPr lang="en-US" baseline="0" dirty="0" smtClean="0"/>
              <a:t>	add graphs</a:t>
            </a:r>
          </a:p>
          <a:p>
            <a:r>
              <a:rPr lang="en-US" baseline="0" dirty="0" smtClean="0"/>
              <a:t>Tips</a:t>
            </a:r>
          </a:p>
          <a:p>
            <a:r>
              <a:rPr lang="en-US" baseline="0" dirty="0" smtClean="0"/>
              <a:t>	Many more possibilities! Explore and have fun!</a:t>
            </a:r>
          </a:p>
          <a:p>
            <a:r>
              <a:rPr lang="en-US" dirty="0" smtClean="0"/>
              <a:t>Reference</a:t>
            </a:r>
            <a:r>
              <a:rPr lang="en-US" baseline="0" dirty="0" smtClean="0"/>
              <a:t> on the back scatter and oxygen</a:t>
            </a:r>
          </a:p>
          <a:p>
            <a:r>
              <a:rPr lang="en-US" baseline="0" dirty="0" smtClean="0"/>
              <a:t>	see the email</a:t>
            </a:r>
          </a:p>
          <a:p>
            <a:endParaRPr lang="en-US" baseline="0" dirty="0" smtClean="0"/>
          </a:p>
          <a:p>
            <a:r>
              <a:rPr lang="en-US" dirty="0" smtClean="0"/>
              <a:t>Lon/</a:t>
            </a:r>
            <a:r>
              <a:rPr lang="en-US" dirty="0" err="1" smtClean="0"/>
              <a:t>Lat</a:t>
            </a:r>
            <a:r>
              <a:rPr lang="en-US" dirty="0" smtClean="0"/>
              <a:t> graphs (oxygen?)</a:t>
            </a:r>
          </a:p>
          <a:p>
            <a:r>
              <a:rPr lang="en-US" dirty="0" smtClean="0"/>
              <a:t>Other possible correlations (density and salinity)</a:t>
            </a:r>
          </a:p>
          <a:p>
            <a:r>
              <a:rPr lang="en-US" dirty="0" smtClean="0"/>
              <a:t>Salinity of Seawater at Varying Density </a:t>
            </a:r>
          </a:p>
          <a:p>
            <a:r>
              <a:rPr lang="en-US" dirty="0" smtClean="0"/>
              <a:t>Chlorophyll Levels at Progressing Latitude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6948-CB04-4344-B0FA-B2789B7412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1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4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5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4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0E9BA-ED9B-AF4F-92CF-9914968F0DB0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3B00-ABA9-1749-B0AB-E1828C67E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8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Shape 6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9658" y="5588822"/>
            <a:ext cx="892274" cy="920748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Shape 700"/>
          <p:cNvSpPr/>
          <p:nvPr/>
        </p:nvSpPr>
        <p:spPr>
          <a:xfrm>
            <a:off x="631166" y="5562603"/>
            <a:ext cx="1066799" cy="1066799"/>
          </a:xfrm>
          <a:prstGeom prst="rect">
            <a:avLst/>
          </a:prstGeom>
          <a:noFill/>
          <a:ln>
            <a:noFill/>
          </a:ln>
        </p:spPr>
        <p:txBody>
          <a:bodyPr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2000px-USAntarcticProgram-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16" y="5588821"/>
            <a:ext cx="920749" cy="920749"/>
          </a:xfrm>
          <a:prstGeom prst="rect">
            <a:avLst/>
          </a:prstGeom>
        </p:spPr>
      </p:pic>
      <p:pic>
        <p:nvPicPr>
          <p:cNvPr id="3" name="Picture 2" descr="nsf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70" y="5588821"/>
            <a:ext cx="992236" cy="992236"/>
          </a:xfrm>
          <a:prstGeom prst="rect">
            <a:avLst/>
          </a:prstGeom>
        </p:spPr>
      </p:pic>
      <p:pic>
        <p:nvPicPr>
          <p:cNvPr id="4" name="Picture 3" descr="NASA_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94" y="5633723"/>
            <a:ext cx="1002562" cy="832127"/>
          </a:xfrm>
          <a:prstGeom prst="rect">
            <a:avLst/>
          </a:prstGeom>
        </p:spPr>
      </p:pic>
      <p:pic>
        <p:nvPicPr>
          <p:cNvPr id="6" name="Picture 5" descr="SOCCOM_vertical_1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06" y="310388"/>
            <a:ext cx="4018788" cy="489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163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141224"/>
            <a:ext cx="9143999" cy="716775"/>
            <a:chOff x="0" y="6141224"/>
            <a:chExt cx="9143999" cy="716775"/>
          </a:xfrm>
        </p:grpSpPr>
        <p:sp>
          <p:nvSpPr>
            <p:cNvPr id="3" name="Shape 80"/>
            <p:cNvSpPr/>
            <p:nvPr/>
          </p:nvSpPr>
          <p:spPr>
            <a:xfrm>
              <a:off x="0" y="6223000"/>
              <a:ext cx="9143999" cy="544958"/>
            </a:xfrm>
            <a:prstGeom prst="rect">
              <a:avLst/>
            </a:prstGeom>
            <a:solidFill>
              <a:srgbClr val="C0EDF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" name="Picture 3" descr="SOCCOM_horiz_logo_noTa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" y="6141224"/>
              <a:ext cx="1814286" cy="716775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981" y="44069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Using SOCCOM </a:t>
            </a:r>
            <a:r>
              <a:rPr lang="en-US" dirty="0" err="1" smtClean="0">
                <a:solidFill>
                  <a:srgbClr val="FFFFFF"/>
                </a:solidFill>
                <a:latin typeface="Effra"/>
                <a:cs typeface="Effra"/>
              </a:rPr>
              <a:t>Viz</a:t>
            </a: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</a:br>
            <a:r>
              <a:rPr lang="en-US" sz="2700" dirty="0" smtClean="0">
                <a:solidFill>
                  <a:srgbClr val="FFFFFF"/>
                </a:solidFill>
                <a:latin typeface="Effra"/>
                <a:cs typeface="Effra"/>
              </a:rPr>
              <a:t>Visualizing Data of the Southern Ocean</a:t>
            </a:r>
            <a:endParaRPr lang="en-US" sz="2700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81203" y="2906713"/>
            <a:ext cx="7772400" cy="1500187"/>
          </a:xfrm>
        </p:spPr>
        <p:txBody>
          <a:bodyPr/>
          <a:lstStyle/>
          <a:p>
            <a:r>
              <a:rPr lang="en-US" dirty="0" smtClean="0">
                <a:solidFill>
                  <a:srgbClr val="F5971D"/>
                </a:solidFill>
                <a:latin typeface="Effra"/>
                <a:cs typeface="Effra"/>
              </a:rPr>
              <a:t>June 2016 Climate Central</a:t>
            </a:r>
            <a:endParaRPr lang="en-US" dirty="0">
              <a:solidFill>
                <a:srgbClr val="F5971D"/>
              </a:solidFill>
              <a:latin typeface="Effra"/>
              <a:cs typeface="Effra"/>
            </a:endParaRPr>
          </a:p>
        </p:txBody>
      </p:sp>
      <p:pic>
        <p:nvPicPr>
          <p:cNvPr id="5" name="Picture 4" descr="Screen Shot 2016-06-22 at 1.31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79" y="143059"/>
            <a:ext cx="5175499" cy="43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6-24 at 11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" y="0"/>
            <a:ext cx="2928521" cy="1600200"/>
          </a:xfrm>
          <a:prstGeom prst="rect">
            <a:avLst/>
          </a:prstGeom>
          <a:solidFill>
            <a:srgbClr val="139FED">
              <a:alpha val="0"/>
            </a:srgbClr>
          </a:solidFill>
        </p:spPr>
      </p:pic>
      <p:grpSp>
        <p:nvGrpSpPr>
          <p:cNvPr id="2" name="Group 1"/>
          <p:cNvGrpSpPr/>
          <p:nvPr/>
        </p:nvGrpSpPr>
        <p:grpSpPr>
          <a:xfrm>
            <a:off x="0" y="6141224"/>
            <a:ext cx="9143999" cy="716775"/>
            <a:chOff x="0" y="6141224"/>
            <a:chExt cx="9143999" cy="716775"/>
          </a:xfrm>
        </p:grpSpPr>
        <p:sp>
          <p:nvSpPr>
            <p:cNvPr id="3" name="Shape 80"/>
            <p:cNvSpPr/>
            <p:nvPr/>
          </p:nvSpPr>
          <p:spPr>
            <a:xfrm>
              <a:off x="0" y="6223000"/>
              <a:ext cx="9143999" cy="544958"/>
            </a:xfrm>
            <a:prstGeom prst="rect">
              <a:avLst/>
            </a:prstGeom>
            <a:solidFill>
              <a:srgbClr val="C0EDF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" name="Picture 3" descr="SOCCOM_horiz_logo_noTa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" y="6141224"/>
              <a:ext cx="1814286" cy="716775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Creating the Plot</a:t>
            </a:r>
            <a:endParaRPr lang="en-US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Plot v Text file</a:t>
            </a:r>
          </a:p>
          <a:p>
            <a:pPr lvl="1"/>
            <a:r>
              <a:rPr lang="en-US" sz="1200" dirty="0" smtClean="0">
                <a:solidFill>
                  <a:srgbClr val="FFFFFF"/>
                </a:solidFill>
                <a:latin typeface="Effra"/>
                <a:cs typeface="Effra"/>
              </a:rPr>
              <a:t>Use a text file to import into a different </a:t>
            </a: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Raw data v. adjusted</a:t>
            </a: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Data Quality</a:t>
            </a: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What dates?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Float options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Make sure the float(s) you choose have the correct sensors you are looking for!</a:t>
            </a: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X Y choices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Effra"/>
                <a:cs typeface="Effra"/>
              </a:rPr>
              <a:t>Autoscale</a:t>
            </a:r>
            <a:endParaRPr lang="en-US" dirty="0" smtClean="0">
              <a:solidFill>
                <a:srgbClr val="FFFFFF"/>
              </a:solidFill>
              <a:latin typeface="Effra"/>
              <a:cs typeface="Effra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Y stack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ON: Show multiple plots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OFF: Overlay multiple floats’ data on one plot</a:t>
            </a:r>
            <a:endParaRPr lang="en-US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6376733"/>
            <a:ext cx="438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soccom.princeton.edu</a:t>
            </a:r>
            <a:r>
              <a:rPr lang="en-US" dirty="0"/>
              <a:t>/</a:t>
            </a:r>
            <a:r>
              <a:rPr lang="en-US" dirty="0" err="1" smtClean="0"/>
              <a:t>soccomviz.php</a:t>
            </a:r>
            <a:endParaRPr lang="en-US" dirty="0"/>
          </a:p>
        </p:txBody>
      </p:sp>
      <p:pic>
        <p:nvPicPr>
          <p:cNvPr id="9" name="Picture 8" descr="Screen Shot 2016-06-24 at 11.16.2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2404"/>
            <a:ext cx="3174881" cy="23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06-24 at 11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" y="0"/>
            <a:ext cx="2928521" cy="1600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Biogeochemistry:</a:t>
            </a:r>
            <a:b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</a:b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Why Do We Care?</a:t>
            </a:r>
            <a:endParaRPr lang="en-US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Climate Change</a:t>
            </a: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The Southern Ocean absorbs most of the world’s produced CO</a:t>
            </a:r>
            <a:r>
              <a:rPr lang="en-US" baseline="-25000" dirty="0" smtClean="0">
                <a:solidFill>
                  <a:srgbClr val="FFFFFF"/>
                </a:solidFill>
                <a:latin typeface="Effra"/>
                <a:cs typeface="Effra"/>
              </a:rPr>
              <a:t>2</a:t>
            </a:r>
          </a:p>
          <a:p>
            <a:endParaRPr lang="en-US" baseline="-25000" dirty="0" smtClean="0">
              <a:solidFill>
                <a:srgbClr val="FFFFFF"/>
              </a:solidFill>
              <a:latin typeface="Effra"/>
              <a:cs typeface="Effra"/>
            </a:endParaRPr>
          </a:p>
          <a:p>
            <a:endParaRPr lang="en-US" dirty="0">
              <a:latin typeface="Effra"/>
              <a:cs typeface="Effr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141224"/>
            <a:ext cx="9143999" cy="716775"/>
            <a:chOff x="0" y="6141224"/>
            <a:chExt cx="9143999" cy="716775"/>
          </a:xfrm>
        </p:grpSpPr>
        <p:sp>
          <p:nvSpPr>
            <p:cNvPr id="6" name="Shape 80"/>
            <p:cNvSpPr/>
            <p:nvPr/>
          </p:nvSpPr>
          <p:spPr>
            <a:xfrm>
              <a:off x="0" y="6223000"/>
              <a:ext cx="9143999" cy="544958"/>
            </a:xfrm>
            <a:prstGeom prst="rect">
              <a:avLst/>
            </a:prstGeom>
            <a:solidFill>
              <a:srgbClr val="C0EDF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9" name="Picture 8" descr="SOCCOM_horiz_logo_noTa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" y="6141224"/>
              <a:ext cx="1814286" cy="716775"/>
            </a:xfrm>
            <a:prstGeom prst="rect">
              <a:avLst/>
            </a:prstGeom>
          </p:spPr>
        </p:pic>
      </p:grpSp>
      <p:pic>
        <p:nvPicPr>
          <p:cNvPr id="3" name="Picture 2" descr="Screen Shot 2016-06-24 at 11.16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7" y="3139593"/>
            <a:ext cx="3674002" cy="26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8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6-24 at 11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" y="0"/>
            <a:ext cx="2928521" cy="1600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141224"/>
            <a:ext cx="9143999" cy="716775"/>
            <a:chOff x="0" y="6141224"/>
            <a:chExt cx="9143999" cy="716775"/>
          </a:xfrm>
        </p:grpSpPr>
        <p:sp>
          <p:nvSpPr>
            <p:cNvPr id="3" name="Shape 80"/>
            <p:cNvSpPr/>
            <p:nvPr/>
          </p:nvSpPr>
          <p:spPr>
            <a:xfrm>
              <a:off x="0" y="6223000"/>
              <a:ext cx="9143999" cy="544958"/>
            </a:xfrm>
            <a:prstGeom prst="rect">
              <a:avLst/>
            </a:prstGeom>
            <a:solidFill>
              <a:srgbClr val="C0EDF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" name="Picture 3" descr="SOCCOM_horiz_logo_noTa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" y="6141224"/>
              <a:ext cx="1814286" cy="716775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8959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How to Use</a:t>
            </a:r>
            <a:b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</a:b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Data </a:t>
            </a:r>
            <a:r>
              <a:rPr lang="en-US" dirty="0" err="1" smtClean="0">
                <a:solidFill>
                  <a:srgbClr val="FFFFFF"/>
                </a:solidFill>
                <a:latin typeface="Effra"/>
                <a:cs typeface="Effra"/>
              </a:rPr>
              <a:t>Viz</a:t>
            </a:r>
            <a:endParaRPr lang="en-US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01978" y="1864459"/>
            <a:ext cx="4040188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Seawater Properties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Temperature (°C)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Density anomaly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The density of the seawater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pH in situ (Total)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Calculated from current water temperature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pH 25°C (Total)</a:t>
            </a: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Seawater concentration data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Nitrate (</a:t>
            </a:r>
            <a:r>
              <a:rPr lang="en-US" dirty="0" err="1" smtClean="0">
                <a:solidFill>
                  <a:srgbClr val="FFFFFF"/>
                </a:solidFill>
                <a:latin typeface="Effra"/>
                <a:cs typeface="Effra"/>
              </a:rPr>
              <a:t>μM</a:t>
            </a: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Salinity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Oxygen (</a:t>
            </a:r>
            <a:r>
              <a:rPr lang="en-US" dirty="0" err="1" smtClean="0">
                <a:solidFill>
                  <a:srgbClr val="FFFFFF"/>
                </a:solidFill>
                <a:latin typeface="Effra"/>
                <a:cs typeface="Effra"/>
              </a:rPr>
              <a:t>μM</a:t>
            </a: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)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The concentration of oxygen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Oxygen Saturation (%)</a:t>
            </a:r>
          </a:p>
          <a:p>
            <a:pPr lvl="2"/>
            <a:endParaRPr lang="en-US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222186" y="1215232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If you want…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Organic Matter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Chlorophyll (μg/l)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Back scatter (/m/</a:t>
            </a:r>
            <a:r>
              <a:rPr lang="en-US" dirty="0" err="1" smtClean="0">
                <a:solidFill>
                  <a:srgbClr val="FFFFFF"/>
                </a:solidFill>
                <a:latin typeface="Effra"/>
                <a:cs typeface="Effra"/>
              </a:rPr>
              <a:t>sr</a:t>
            </a: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CDOM (ppb)</a:t>
            </a:r>
          </a:p>
          <a:p>
            <a:pPr lvl="2"/>
            <a:r>
              <a:rPr lang="en-US" dirty="0" err="1" smtClean="0">
                <a:solidFill>
                  <a:srgbClr val="FFFFFF"/>
                </a:solidFill>
                <a:latin typeface="Effra"/>
                <a:cs typeface="Effra"/>
              </a:rPr>
              <a:t>Chromophoric</a:t>
            </a:r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 Dissolved Organic Matter</a:t>
            </a:r>
          </a:p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Use with: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Depth (m)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Date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Longitude (°E)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Latitude (°N)</a:t>
            </a:r>
          </a:p>
          <a:p>
            <a:endParaRPr lang="en-US" dirty="0" smtClean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57266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6-06-24 at 11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" y="0"/>
            <a:ext cx="2928521" cy="1600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141224"/>
            <a:ext cx="9143999" cy="716775"/>
            <a:chOff x="0" y="6141224"/>
            <a:chExt cx="9143999" cy="716775"/>
          </a:xfrm>
        </p:grpSpPr>
        <p:sp>
          <p:nvSpPr>
            <p:cNvPr id="3" name="Shape 80"/>
            <p:cNvSpPr/>
            <p:nvPr/>
          </p:nvSpPr>
          <p:spPr>
            <a:xfrm>
              <a:off x="0" y="6223000"/>
              <a:ext cx="9143999" cy="544958"/>
            </a:xfrm>
            <a:prstGeom prst="rect">
              <a:avLst/>
            </a:prstGeom>
            <a:solidFill>
              <a:srgbClr val="C0EDF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" name="Picture 3" descr="SOCCOM_horiz_logo_noTa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" y="6141224"/>
              <a:ext cx="1814286" cy="716775"/>
            </a:xfrm>
            <a:prstGeom prst="rect">
              <a:avLst/>
            </a:prstGeom>
          </p:spPr>
        </p:pic>
      </p:grpSp>
      <p:pic>
        <p:nvPicPr>
          <p:cNvPr id="7" name="Picture 6" descr="depth v chlorophyl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21" y="1778071"/>
            <a:ext cx="3242575" cy="2017467"/>
          </a:xfrm>
          <a:prstGeom prst="rect">
            <a:avLst/>
          </a:prstGeom>
        </p:spPr>
      </p:pic>
      <p:pic>
        <p:nvPicPr>
          <p:cNvPr id="8" name="Picture 7" descr="depth v nitrat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21" y="4123759"/>
            <a:ext cx="3242573" cy="2017465"/>
          </a:xfrm>
          <a:prstGeom prst="rect">
            <a:avLst/>
          </a:prstGeom>
        </p:spPr>
      </p:pic>
      <p:pic>
        <p:nvPicPr>
          <p:cNvPr id="9" name="Picture 8" descr="depth v oxygen M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9" y="1760546"/>
            <a:ext cx="3242574" cy="2017466"/>
          </a:xfrm>
          <a:prstGeom prst="rect">
            <a:avLst/>
          </a:prstGeom>
        </p:spPr>
      </p:pic>
      <p:pic>
        <p:nvPicPr>
          <p:cNvPr id="10" name="Picture 9" descr="depth v oxygen sat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03" y="4152335"/>
            <a:ext cx="3190720" cy="19852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Depth Analysis</a:t>
            </a:r>
            <a:endParaRPr lang="en-US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8322" y="1365875"/>
            <a:ext cx="32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Oxygen Concentration v Depth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8322" y="3801021"/>
            <a:ext cx="288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Oxygen Saturation v Depth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8141" y="1365873"/>
            <a:ext cx="215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Chlorophyll v Depth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4154" y="3771371"/>
            <a:ext cx="172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Nitrate v Depth</a:t>
            </a:r>
          </a:p>
        </p:txBody>
      </p:sp>
    </p:spTree>
    <p:extLst>
      <p:ext uri="{BB962C8B-B14F-4D97-AF65-F5344CB8AC3E}">
        <p14:creationId xmlns:p14="http://schemas.microsoft.com/office/powerpoint/2010/main" val="202935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6-06-24 at 11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" y="0"/>
            <a:ext cx="2928521" cy="1600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141224"/>
            <a:ext cx="9143999" cy="716775"/>
            <a:chOff x="0" y="6141224"/>
            <a:chExt cx="9143999" cy="716775"/>
          </a:xfrm>
        </p:grpSpPr>
        <p:sp>
          <p:nvSpPr>
            <p:cNvPr id="3" name="Shape 80"/>
            <p:cNvSpPr/>
            <p:nvPr/>
          </p:nvSpPr>
          <p:spPr>
            <a:xfrm>
              <a:off x="0" y="6223000"/>
              <a:ext cx="9143999" cy="544958"/>
            </a:xfrm>
            <a:prstGeom prst="rect">
              <a:avLst/>
            </a:prstGeom>
            <a:solidFill>
              <a:srgbClr val="C0EDF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" name="Picture 3" descr="SOCCOM_horiz_logo_noTa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" y="6141224"/>
              <a:ext cx="1814286" cy="716775"/>
            </a:xfrm>
            <a:prstGeom prst="rect">
              <a:avLst/>
            </a:prstGeom>
          </p:spPr>
        </p:pic>
      </p:grpSp>
      <p:pic>
        <p:nvPicPr>
          <p:cNvPr id="6" name="Picture 5" descr="density v time multipl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46" y="2076069"/>
            <a:ext cx="2802201" cy="1795437"/>
          </a:xfrm>
          <a:prstGeom prst="rect">
            <a:avLst/>
          </a:prstGeom>
        </p:spPr>
      </p:pic>
      <p:pic>
        <p:nvPicPr>
          <p:cNvPr id="7" name="Picture 6" descr="density v tim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46" y="4297733"/>
            <a:ext cx="2802201" cy="1743475"/>
          </a:xfrm>
          <a:prstGeom prst="rect">
            <a:avLst/>
          </a:prstGeom>
        </p:spPr>
      </p:pic>
      <p:pic>
        <p:nvPicPr>
          <p:cNvPr id="8" name="Picture 7" descr="backscatter v time multipl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12" y="4283446"/>
            <a:ext cx="2802201" cy="1743474"/>
          </a:xfrm>
          <a:prstGeom prst="rect">
            <a:avLst/>
          </a:prstGeom>
        </p:spPr>
      </p:pic>
      <p:pic>
        <p:nvPicPr>
          <p:cNvPr id="9" name="Picture 8" descr="chlorophyll v time multiple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12" y="2086843"/>
            <a:ext cx="2802201" cy="174347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Effra"/>
                <a:cs typeface="Effra"/>
              </a:rPr>
              <a:t>Time Analysis</a:t>
            </a:r>
            <a:endParaRPr lang="en-US" dirty="0">
              <a:solidFill>
                <a:srgbClr val="FFFFFF"/>
              </a:solidFill>
              <a:latin typeface="Effra"/>
              <a:cs typeface="Eff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1754" y="3927888"/>
            <a:ext cx="289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Density Over Time (1 Float)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267" y="1704462"/>
            <a:ext cx="300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Density Over Time (4 Floats)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1153" y="1722291"/>
            <a:ext cx="241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Chlorophyll Over Time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8628" y="3904626"/>
            <a:ext cx="24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ffra"/>
                <a:cs typeface="Effra"/>
              </a:rPr>
              <a:t>Backscatter Over Time</a:t>
            </a:r>
            <a:endParaRPr lang="en-US" dirty="0">
              <a:solidFill>
                <a:schemeClr val="bg1"/>
              </a:solidFill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406152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6-24 at 11.24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" y="0"/>
            <a:ext cx="2928521" cy="16002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6141224"/>
            <a:ext cx="9143999" cy="716775"/>
            <a:chOff x="0" y="6141224"/>
            <a:chExt cx="9143999" cy="716775"/>
          </a:xfrm>
        </p:grpSpPr>
        <p:sp>
          <p:nvSpPr>
            <p:cNvPr id="3" name="Shape 80"/>
            <p:cNvSpPr/>
            <p:nvPr/>
          </p:nvSpPr>
          <p:spPr>
            <a:xfrm>
              <a:off x="0" y="6223000"/>
              <a:ext cx="9143999" cy="544958"/>
            </a:xfrm>
            <a:prstGeom prst="rect">
              <a:avLst/>
            </a:prstGeom>
            <a:solidFill>
              <a:srgbClr val="C0EDF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37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4" name="Picture 3" descr="SOCCOM_horiz_logo_noTa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" y="6141224"/>
              <a:ext cx="1814286" cy="716775"/>
            </a:xfrm>
            <a:prstGeom prst="rect">
              <a:avLst/>
            </a:prstGeom>
          </p:spPr>
        </p:pic>
      </p:grpSp>
      <p:pic>
        <p:nvPicPr>
          <p:cNvPr id="6" name="Picture 5" descr="chlorophyll v la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45" y="2624218"/>
            <a:ext cx="3537204" cy="2200779"/>
          </a:xfrm>
          <a:prstGeom prst="rect">
            <a:avLst/>
          </a:prstGeom>
        </p:spPr>
      </p:pic>
      <p:pic>
        <p:nvPicPr>
          <p:cNvPr id="7" name="Picture 6" descr="salinity v densit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4" y="2641574"/>
            <a:ext cx="3537202" cy="2200778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Other Plot Examples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7282" y="2272242"/>
            <a:ext cx="177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 v Density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561" y="2281362"/>
            <a:ext cx="3392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Chlorophyll Changes with Latitude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98" y="5246956"/>
            <a:ext cx="3887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Try plotting with latitude or longitude!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 combinations can you discover?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7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354</Words>
  <Application>Microsoft Office PowerPoint</Application>
  <PresentationFormat>On-screen Show (4:3)</PresentationFormat>
  <Paragraphs>166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Cabin</vt:lpstr>
      <vt:lpstr>Calibri</vt:lpstr>
      <vt:lpstr>Effra</vt:lpstr>
      <vt:lpstr>Office Theme</vt:lpstr>
      <vt:lpstr>PowerPoint Presentation</vt:lpstr>
      <vt:lpstr>Using SOCCOM Viz Visualizing Data of the Southern Ocean</vt:lpstr>
      <vt:lpstr>Creating the Plot</vt:lpstr>
      <vt:lpstr>Biogeochemistry: Why Do We Care?</vt:lpstr>
      <vt:lpstr>How to Use Data Viz</vt:lpstr>
      <vt:lpstr>Depth Analysis</vt:lpstr>
      <vt:lpstr>Time Analysis</vt:lpstr>
      <vt:lpstr>Other Plot Examples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Kate Davis</dc:creator>
  <cp:lastModifiedBy>Greta Shum</cp:lastModifiedBy>
  <cp:revision>42</cp:revision>
  <dcterms:created xsi:type="dcterms:W3CDTF">2016-06-16T14:55:47Z</dcterms:created>
  <dcterms:modified xsi:type="dcterms:W3CDTF">2016-08-25T17:34:24Z</dcterms:modified>
</cp:coreProperties>
</file>